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514350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11480" cy="10972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0" y="320040"/>
            <a:ext cx="1371600" cy="1371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949440" y="182880"/>
            <a:ext cx="1737360" cy="1737360"/>
          </a:xfrm>
          <a:prstGeom prst="ellipse">
            <a:avLst/>
          </a:prstGeom>
          <a:solidFill>
            <a:srgbClr val="F5A623">
              <a:alpha val="15000"/>
            </a:srgbClr>
          </a:solidFill>
          <a:ln w="19050">
            <a:solidFill>
              <a:srgbClr val="F5A62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118872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600" kern="0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COACHES MEETING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40080" y="178308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AYSO Region 206</a:t>
            </a:r>
            <a:endParaRPr lang="en-US" sz="5200" dirty="0"/>
          </a:p>
        </p:txBody>
      </p:sp>
      <p:sp>
        <p:nvSpPr>
          <p:cNvPr id="8" name="Text 5"/>
          <p:cNvSpPr/>
          <p:nvPr/>
        </p:nvSpPr>
        <p:spPr>
          <a:xfrm>
            <a:off x="640080" y="278892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Fall Season 2026</a:t>
            </a:r>
            <a:endParaRPr lang="en-US" sz="3200" dirty="0"/>
          </a:p>
        </p:txBody>
      </p:sp>
      <p:sp>
        <p:nvSpPr>
          <p:cNvPr id="9" name="Shape 6"/>
          <p:cNvSpPr/>
          <p:nvPr/>
        </p:nvSpPr>
        <p:spPr>
          <a:xfrm>
            <a:off x="640080" y="3520440"/>
            <a:ext cx="5029200" cy="54864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36576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Tucson, Arizona  ·  August 2026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40080" y="41148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Together We Play  ·  Together We Grow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IS AYSO?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2560320" cy="23774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5880" y="132588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5760" y="20116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50+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365760" y="2816352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Years of Youth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Soccer Excellence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00400" y="1143000"/>
            <a:ext cx="2560320" cy="23774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20" y="132588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200400" y="20116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500K+</a:t>
            </a:r>
            <a:endParaRPr lang="en-US" sz="4000" dirty="0"/>
          </a:p>
        </p:txBody>
      </p:sp>
      <p:sp>
        <p:nvSpPr>
          <p:cNvPr id="11" name="Text 7"/>
          <p:cNvSpPr/>
          <p:nvPr/>
        </p:nvSpPr>
        <p:spPr>
          <a:xfrm>
            <a:off x="3200400" y="2816352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Players Across the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United States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035040" y="1143000"/>
            <a:ext cx="2560320" cy="23774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325880"/>
            <a:ext cx="640080" cy="6400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035040" y="20116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100%</a:t>
            </a:r>
            <a:endParaRPr lang="en-US" sz="4000" dirty="0"/>
          </a:p>
        </p:txBody>
      </p:sp>
      <p:sp>
        <p:nvSpPr>
          <p:cNvPr id="15" name="Text 10"/>
          <p:cNvSpPr/>
          <p:nvPr/>
        </p:nvSpPr>
        <p:spPr>
          <a:xfrm>
            <a:off x="6035040" y="2816352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Volunteer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Driven Organization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365760" y="3703320"/>
            <a:ext cx="8412480" cy="1097280"/>
          </a:xfrm>
          <a:prstGeom prst="rect">
            <a:avLst/>
          </a:prstGeom>
          <a:solidFill>
            <a:srgbClr val="E8F5EE"/>
          </a:solidFill>
          <a:ln w="6350">
            <a:solidFill>
              <a:srgbClr val="CBD5E0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548640" y="3767328"/>
            <a:ext cx="8046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Mission: </a:t>
            </a:r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 develop and deliver youth soccer programs that enrich children's lives and communities through education, promotion and quality service.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SIX TENETS OF AYSO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4980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child. Every game. Every time.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2697480" cy="1554480"/>
          </a:xfrm>
          <a:prstGeom prst="rect">
            <a:avLst/>
          </a:prstGeom>
          <a:solidFill>
            <a:srgbClr val="132E4A"/>
          </a:solidFill>
          <a:ln w="1905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280160"/>
            <a:ext cx="2697480" cy="2011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048" y="160020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155448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Everyone Plays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84048" y="208483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rostered player plays at least half of every game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00400" y="1280160"/>
            <a:ext cx="2697480" cy="1554480"/>
          </a:xfrm>
          <a:prstGeom prst="rect">
            <a:avLst/>
          </a:prstGeom>
          <a:solidFill>
            <a:srgbClr val="132E4A"/>
          </a:solidFill>
          <a:ln w="1905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00400" y="1280160"/>
            <a:ext cx="2697480" cy="2011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128" y="160020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40480" y="155448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Balanced Teams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310128" y="208483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Teams are balanced at the start of each season for fair competition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126480" y="1280160"/>
            <a:ext cx="2697480" cy="1554480"/>
          </a:xfrm>
          <a:prstGeom prst="rect">
            <a:avLst/>
          </a:prstGeom>
          <a:solidFill>
            <a:srgbClr val="132E4A"/>
          </a:solidFill>
          <a:ln w="1905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126480" y="1280160"/>
            <a:ext cx="2697480" cy="2011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0020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766560" y="155448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Open Registration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236208" y="208483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 children are welcome to participate regardless of ability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274320" y="3063240"/>
            <a:ext cx="2697480" cy="1554480"/>
          </a:xfrm>
          <a:prstGeom prst="rect">
            <a:avLst/>
          </a:prstGeom>
          <a:solidFill>
            <a:srgbClr val="132E4A"/>
          </a:solidFill>
          <a:ln w="1905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274320" y="3063240"/>
            <a:ext cx="2697480" cy="2011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" y="3383280"/>
            <a:ext cx="457200" cy="457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4400" y="333756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Positive Coaching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384048" y="386791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Building self-esteem through encouragement and positive reinforcement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3200400" y="3063240"/>
            <a:ext cx="2697480" cy="1554480"/>
          </a:xfrm>
          <a:prstGeom prst="rect">
            <a:avLst/>
          </a:prstGeom>
          <a:solidFill>
            <a:srgbClr val="132E4A"/>
          </a:solidFill>
          <a:ln w="1905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200400" y="3063240"/>
            <a:ext cx="2697480" cy="2011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128" y="3383280"/>
            <a:ext cx="457200" cy="4572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840480" y="333756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Good Sportsmanship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3310128" y="386791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Mutual respect for teammates, opponents, officials and fans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6126480" y="3063240"/>
            <a:ext cx="2697480" cy="1554480"/>
          </a:xfrm>
          <a:prstGeom prst="rect">
            <a:avLst/>
          </a:prstGeom>
          <a:solidFill>
            <a:srgbClr val="132E4A"/>
          </a:solidFill>
          <a:ln w="1905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126480" y="3063240"/>
            <a:ext cx="2697480" cy="2011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6208" y="3383280"/>
            <a:ext cx="457200" cy="45720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766560" y="333756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Player Development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6236208" y="386791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Developing the whole player — skills, fitness and character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AGENDA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4114800" cy="5486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20624" y="1234440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20624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8680" y="1197864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291840" y="1197864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65760" y="1764792"/>
            <a:ext cx="4114800" cy="54864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0624" y="1856232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20624" y="18562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68680" y="1819656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Welcome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291840" y="1819656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Zeno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5760" y="2386584"/>
            <a:ext cx="4114800" cy="5486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0624" y="2478024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0624" y="24780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2441448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Safety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91840" y="2441448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Garrett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65760" y="3008376"/>
            <a:ext cx="4114800" cy="54864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0624" y="3099816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0624" y="30998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68680" y="3063240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CVPA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91840" y="306324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Mike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" y="3630168"/>
            <a:ext cx="4114800" cy="5486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721608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20624" y="37216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68680" y="3685032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GameChanger App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291840" y="368503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Mike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365760" y="4251960"/>
            <a:ext cx="4114800" cy="54864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0624" y="4343400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20624" y="4343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868680" y="4306824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Sponsorship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3291840" y="4306824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Morgan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754880" y="1143000"/>
            <a:ext cx="4114800" cy="5486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809744" y="1234440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809744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257800" y="1197864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Team Banners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7680960" y="1197864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Leslie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754880" y="1764792"/>
            <a:ext cx="4114800" cy="54864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809744" y="1856232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809744" y="18562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257800" y="1819656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Important Dates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7680960" y="1819656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754880" y="2386584"/>
            <a:ext cx="4114800" cy="5486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809744" y="2478024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809744" y="24780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5257800" y="2441448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Coaching Resources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7680960" y="2441448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754880" y="3008376"/>
            <a:ext cx="4114800" cy="54864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809744" y="3099816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809744" y="30998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5257800" y="3063240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Field Sign-Ups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7680960" y="306324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Kathy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4754880" y="3630168"/>
            <a:ext cx="4114800" cy="5486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809744" y="3721608"/>
            <a:ext cx="347472" cy="34747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809744" y="37216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5257800" y="3685032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Wrap Up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7680960" y="368503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 / Zeno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REGIONAL ADMIN &amp; BOARD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274320" y="117043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15214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Commissioner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0352" y="138988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Zeno Pfau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4320" y="181051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0352" y="179222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Fields Coordinator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30352" y="202996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Kathy McCarthy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4320" y="245059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0352" y="243230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Registrars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30352" y="267004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Emily Gibbons · Morgan Monreal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309067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30352" y="307238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Referee Administrator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30352" y="33101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Amanda Abbott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373075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0352" y="371246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Coach Administrator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30352" y="395020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 Parkin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437083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0352" y="435254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CVPA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30352" y="459028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Mike Gonzales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54880" y="117043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10912" y="115214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Banner Coordinator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010912" y="138988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Leslie Dawson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181051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10912" y="179222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Safety Director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010912" y="202996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Garrett Pfau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754880" y="245059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10912" y="243230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 Media &amp; Comms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10912" y="267004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Claire Bentley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754880" y="309067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10912" y="307238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Treasurer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10912" y="33101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Rachelle Bailey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4754880" y="373075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10912" y="371246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010912" y="395020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Wendy Polley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4754880" y="4370832"/>
            <a:ext cx="164592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010912" y="435254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7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EPIC Program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5010912" y="459028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Tom Crohurst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COACH'S OBLIGATIONS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74980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we commit to when we step onto the field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1234440"/>
            <a:ext cx="2697480" cy="1664208"/>
          </a:xfrm>
          <a:prstGeom prst="rect">
            <a:avLst/>
          </a:prstGeom>
          <a:solidFill>
            <a:srgbClr val="132E4A"/>
          </a:solidFill>
          <a:ln w="1905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371600"/>
            <a:ext cx="594360" cy="5943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0040" y="203911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Duty of Care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11480" y="242316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Ensure physical and emotional safety of every player at all times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246120" y="1234440"/>
            <a:ext cx="2697480" cy="1664208"/>
          </a:xfrm>
          <a:prstGeom prst="rect">
            <a:avLst/>
          </a:prstGeom>
          <a:solidFill>
            <a:srgbClr val="132E4A"/>
          </a:solidFill>
          <a:ln w="1905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1371600"/>
            <a:ext cx="594360" cy="5943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246120" y="203911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Preparation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337560" y="242316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 structured training sessions focused on fun and skill development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6172200" y="1234440"/>
            <a:ext cx="2697480" cy="1664208"/>
          </a:xfrm>
          <a:prstGeom prst="rect">
            <a:avLst/>
          </a:prstGeom>
          <a:solidFill>
            <a:srgbClr val="132E4A"/>
          </a:solidFill>
          <a:ln w="1905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1371600"/>
            <a:ext cx="594360" cy="5943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172200" y="203911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Communication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6263640" y="242316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Keep parents informed and respond to concerns professionally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320040" y="3154680"/>
            <a:ext cx="2697480" cy="1664208"/>
          </a:xfrm>
          <a:prstGeom prst="rect">
            <a:avLst/>
          </a:prstGeom>
          <a:solidFill>
            <a:srgbClr val="132E4A"/>
          </a:solidFill>
          <a:ln w="1905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3291840"/>
            <a:ext cx="594360" cy="59436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20040" y="395935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Player-First Mindset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11480" y="434340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Prioritize each player's growth and enjoyment over winning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246120" y="3154680"/>
            <a:ext cx="2697480" cy="1664208"/>
          </a:xfrm>
          <a:prstGeom prst="rect">
            <a:avLst/>
          </a:prstGeom>
          <a:solidFill>
            <a:srgbClr val="132E4A"/>
          </a:solidFill>
          <a:ln w="1905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680" y="3291840"/>
            <a:ext cx="594360" cy="59436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3246120" y="395935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Rules &amp; Ethics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3337560" y="434340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Know the laws of the game and model fair play always</a:t>
            </a:r>
            <a:endParaRPr lang="en-US" sz="1000" dirty="0"/>
          </a:p>
        </p:txBody>
      </p:sp>
      <p:sp>
        <p:nvSpPr>
          <p:cNvPr id="24" name="Shape 17"/>
          <p:cNvSpPr/>
          <p:nvPr/>
        </p:nvSpPr>
        <p:spPr>
          <a:xfrm>
            <a:off x="6172200" y="3154680"/>
            <a:ext cx="2697480" cy="1664208"/>
          </a:xfrm>
          <a:prstGeom prst="rect">
            <a:avLst/>
          </a:prstGeom>
          <a:solidFill>
            <a:srgbClr val="132E4A"/>
          </a:solidFill>
          <a:ln w="1905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3760" y="3291840"/>
            <a:ext cx="594360" cy="59436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172200" y="395935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Ongoing Learning</a:t>
            </a:r>
            <a:endParaRPr lang="en-US" sz="1300" dirty="0"/>
          </a:p>
        </p:txBody>
      </p:sp>
      <p:sp>
        <p:nvSpPr>
          <p:cNvPr id="27" name="Text 19"/>
          <p:cNvSpPr/>
          <p:nvPr/>
        </p:nvSpPr>
        <p:spPr>
          <a:xfrm>
            <a:off x="6263640" y="434340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Pursue training and certification through AYSO U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DEALING WITH PARENTS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320040" y="1051560"/>
            <a:ext cx="3977640" cy="41148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105156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✓  DO THIS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47472" y="1645920"/>
            <a:ext cx="274320" cy="27432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" y="16459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13232" y="1554480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Set expectations at the first team meeting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7472" y="2212848"/>
            <a:ext cx="274320" cy="27432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" y="22128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13232" y="2121408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Hold a '24-hour rule' — discuss concerns next day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47472" y="2779776"/>
            <a:ext cx="274320" cy="27432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" y="277977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13232" y="2688336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GameChanger for all schedule communications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47472" y="3346704"/>
            <a:ext cx="274320" cy="27432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7472" y="33467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13232" y="3255264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Invite parents to cheer positively and stay back 6ft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47472" y="3913632"/>
            <a:ext cx="274320" cy="27432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7472" y="39136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13232" y="382219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parents publicly for volunteering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846320" y="1051560"/>
            <a:ext cx="3977640" cy="41148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46320" y="105156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✗  AVOID THIS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873752" y="1645920"/>
            <a:ext cx="274320" cy="2743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73752" y="16459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✗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239512" y="1554480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Discussing playing time right after a game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873752" y="2212848"/>
            <a:ext cx="274320" cy="2743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73752" y="22128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✗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239512" y="2121408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Letting parent disputes go unaddressed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873752" y="2779776"/>
            <a:ext cx="274320" cy="2743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873752" y="277977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✗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239512" y="2688336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Making promises about positions or playing time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873752" y="3346704"/>
            <a:ext cx="274320" cy="2743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73752" y="33467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✗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239512" y="3255264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Arguing on the sideline — ever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873752" y="3913632"/>
            <a:ext cx="274320" cy="2743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873752" y="39136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✗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5239512" y="382219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Using social media to air grievances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320040" y="4526280"/>
            <a:ext cx="8503920" cy="457200"/>
          </a:xfrm>
          <a:prstGeom prst="rect">
            <a:avLst/>
          </a:prstGeom>
          <a:solidFill>
            <a:srgbClr val="F5A623">
              <a:alpha val="80000"/>
            </a:srgbClr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11480" y="4553712"/>
            <a:ext cx="8321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💡  Pro Tip: Most parent issues stem from unclear expectations at the start of the season — set them early!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TRAINING &amp; CERTIFICATION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74980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it matters — for you AND your players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20040" y="1280160"/>
            <a:ext cx="1965960" cy="210312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141732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0040" y="2121408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Online Modules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26060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8E8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AYSOU — Complete at your own pace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2286000" y="2194560"/>
            <a:ext cx="201168" cy="2286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514600" y="1280160"/>
            <a:ext cx="1965960" cy="2103120"/>
          </a:xfrm>
          <a:prstGeom prst="rect">
            <a:avLst/>
          </a:prstGeom>
          <a:solidFill>
            <a:srgbClr val="0A5FA8"/>
          </a:solidFill>
          <a:ln w="12700">
            <a:solidFill>
              <a:srgbClr val="0A5FA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112" y="1417320"/>
            <a:ext cx="640080" cy="6400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121408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 Haven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606040" y="26060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8E8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Required child safety certification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480560" y="2194560"/>
            <a:ext cx="201168" cy="2286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709160" y="1280160"/>
            <a:ext cx="1965960" cy="2103120"/>
          </a:xfrm>
          <a:prstGeom prst="rect">
            <a:avLst/>
          </a:prstGeom>
          <a:solidFill>
            <a:srgbClr val="7B3F9E"/>
          </a:solidFill>
          <a:ln w="12700">
            <a:solidFill>
              <a:srgbClr val="7B3F9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672" y="1417320"/>
            <a:ext cx="640080" cy="64008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709160" y="2121408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Concussion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800600" y="26060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8E8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CDC-certified concussion awareness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6675120" y="2194560"/>
            <a:ext cx="201168" cy="2286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903720" y="1280160"/>
            <a:ext cx="1965960" cy="2103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2" y="1417320"/>
            <a:ext cx="640080" cy="64008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903720" y="2121408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In-Person Clinic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6995160" y="26060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8E8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On-field practice with feedback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457200" y="3566160"/>
            <a:ext cx="8229600" cy="1280160"/>
          </a:xfrm>
          <a:prstGeom prst="rect">
            <a:avLst/>
          </a:prstGeom>
          <a:solidFill>
            <a:srgbClr val="FFFFFF">
              <a:alpha val="90000"/>
            </a:srgbClr>
          </a:solidFill>
          <a:ln w="2540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749040"/>
            <a:ext cx="457200" cy="4572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234440" y="3639312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Access AYSO U Training:</a:t>
            </a:r>
            <a:endParaRPr lang="en-US" sz="1300" dirty="0"/>
          </a:p>
        </p:txBody>
      </p:sp>
      <p:sp>
        <p:nvSpPr>
          <p:cNvPr id="26" name="Text 19"/>
          <p:cNvSpPr/>
          <p:nvPr/>
        </p:nvSpPr>
        <p:spPr>
          <a:xfrm>
            <a:off x="1234440" y="4005072"/>
            <a:ext cx="6858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https://ayso.learn-usa.etrainu.com/training/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548640" y="4407408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In-Person Clinic: Sept 6, 2026  ·  Tucson Soccer Center (Ina &amp; I-10)  ·  6U/8U: 12–3 PM  ·  10U/12U: 3–6 PM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7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9040" y="320040"/>
            <a:ext cx="1645920" cy="1645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9202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THANK YOU,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457200" y="2560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COACHES!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2286000" y="3337560"/>
            <a:ext cx="4572000" cy="54864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349300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Returning Coaches   ·   New Coaches   ·   Last-Minute Heroes   ·   Everyone who showed up!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406908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~800 players · ~80 teams · One incredible region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SAFETY INFORMATION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4114800" cy="1719072"/>
          </a:xfrm>
          <a:prstGeom prst="rect">
            <a:avLst/>
          </a:prstGeom>
          <a:solidFill>
            <a:srgbClr val="FFFFFF"/>
          </a:solidFill>
          <a:ln w="1016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097280"/>
            <a:ext cx="320040" cy="171907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298448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3000" y="12070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Participation Release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85800" y="1737360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Return to Play Form required after any injury/illness needing medical attention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85800" y="2121408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Email all forms to aysosafetydirector206@gmail.com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754880" y="1097280"/>
            <a:ext cx="4114800" cy="1719072"/>
          </a:xfrm>
          <a:prstGeom prst="rect">
            <a:avLst/>
          </a:prstGeom>
          <a:solidFill>
            <a:srgbClr val="FFFFFF"/>
          </a:solidFill>
          <a:ln w="1016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097280"/>
            <a:ext cx="320040" cy="1719072"/>
          </a:xfrm>
          <a:prstGeom prst="rect">
            <a:avLst/>
          </a:prstGeom>
          <a:solidFill>
            <a:srgbClr val="7B3F9E"/>
          </a:solidFill>
          <a:ln w="12700">
            <a:solidFill>
              <a:srgbClr val="7B3F9E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928" y="1298448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623560" y="12070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Concussion Protocol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166360" y="1737360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Remove from play immediately if any signs appear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166360" y="2121408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Cannot return same day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5166360" y="2505456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Medical clearance required from licensed provider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274320" y="3017520"/>
            <a:ext cx="4114800" cy="1719072"/>
          </a:xfrm>
          <a:prstGeom prst="rect">
            <a:avLst/>
          </a:prstGeom>
          <a:solidFill>
            <a:srgbClr val="FFFFFF"/>
          </a:solidFill>
          <a:ln w="1016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274320" y="3017520"/>
            <a:ext cx="320040" cy="171907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218688"/>
            <a:ext cx="411480" cy="4114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143000" y="312724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Incident Reporting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685800" y="3657600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File an Incident Report for: injuries, altercations, 911 calls, illness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685800" y="4041648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Parent present = their responsibility for 911 call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4754880" y="3017520"/>
            <a:ext cx="4114800" cy="1719072"/>
          </a:xfrm>
          <a:prstGeom prst="rect">
            <a:avLst/>
          </a:prstGeom>
          <a:solidFill>
            <a:srgbClr val="FFFFFF"/>
          </a:solidFill>
          <a:ln w="1016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4754880" y="3017520"/>
            <a:ext cx="320040" cy="1719072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28" y="3218688"/>
            <a:ext cx="411480" cy="41148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623560" y="312724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Must-Haves Every Session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5166360" y="3657600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Signed Parent/Guardian Medical Release Form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166360" y="4041648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First Aid Kit</a:t>
            </a:r>
            <a:endParaRPr lang="en-US" sz="1050" dirty="0"/>
          </a:p>
        </p:txBody>
      </p:sp>
      <p:sp>
        <p:nvSpPr>
          <p:cNvPr id="29" name="Text 23"/>
          <p:cNvSpPr/>
          <p:nvPr/>
        </p:nvSpPr>
        <p:spPr>
          <a:xfrm>
            <a:off x="5166360" y="4425696"/>
            <a:ext cx="3611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Weather assessment — your call as coach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CVPA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71323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300" kern="0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Child · Volunteer · Protection · Advocate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1828800" cy="1828800"/>
          </a:xfrm>
          <a:prstGeom prst="ellipse">
            <a:avLst/>
          </a:prstGeom>
          <a:solidFill>
            <a:srgbClr val="1A7A4A"/>
          </a:solidFill>
          <a:ln w="2540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41732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12140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Background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Check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257860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Risk Status cleared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2606040" y="1280160"/>
            <a:ext cx="1828800" cy="1828800"/>
          </a:xfrm>
          <a:prstGeom prst="ellipse">
            <a:avLst/>
          </a:prstGeom>
          <a:solidFill>
            <a:srgbClr val="1A7A4A"/>
          </a:solidFill>
          <a:ln w="2540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41732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606040" y="212140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 Haven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2651760" y="257860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Online certification required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4754880" y="1280160"/>
            <a:ext cx="1828800" cy="1828800"/>
          </a:xfrm>
          <a:prstGeom prst="ellipse">
            <a:avLst/>
          </a:prstGeom>
          <a:solidFill>
            <a:srgbClr val="1A7A4A"/>
          </a:solidFill>
          <a:ln w="2540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1417320"/>
            <a:ext cx="640080" cy="6400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754880" y="212140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Concussion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Awareness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4800600" y="257860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CDC module completed</a:t>
            </a:r>
            <a:endParaRPr lang="en-US" sz="900" dirty="0"/>
          </a:p>
        </p:txBody>
      </p:sp>
      <p:sp>
        <p:nvSpPr>
          <p:cNvPr id="16" name="Shape 11"/>
          <p:cNvSpPr/>
          <p:nvPr/>
        </p:nvSpPr>
        <p:spPr>
          <a:xfrm>
            <a:off x="6903720" y="1280160"/>
            <a:ext cx="1828800" cy="1828800"/>
          </a:xfrm>
          <a:prstGeom prst="ellipse">
            <a:avLst/>
          </a:prstGeom>
          <a:solidFill>
            <a:srgbClr val="1A7A4A"/>
          </a:solidFill>
          <a:ln w="2540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1417320"/>
            <a:ext cx="640080" cy="6400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903720" y="212140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Cardiac Arrest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6949440" y="257860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Sudden Cardiac Arrest module</a:t>
            </a:r>
            <a:endParaRPr lang="en-US" sz="900" dirty="0"/>
          </a:p>
        </p:txBody>
      </p:sp>
      <p:sp>
        <p:nvSpPr>
          <p:cNvPr id="20" name="Shape 14"/>
          <p:cNvSpPr/>
          <p:nvPr/>
        </p:nvSpPr>
        <p:spPr>
          <a:xfrm>
            <a:off x="457200" y="3246120"/>
            <a:ext cx="8229600" cy="960120"/>
          </a:xfrm>
          <a:prstGeom prst="rect">
            <a:avLst/>
          </a:prstGeom>
          <a:solidFill>
            <a:srgbClr val="8B1A1A"/>
          </a:solidFill>
          <a:ln w="25400">
            <a:solidFill>
              <a:srgbClr val="C0392B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383280"/>
            <a:ext cx="502920" cy="50292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88720" y="3310128"/>
            <a:ext cx="7360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MANDATORY REPORTERS: Report any suspected abuse to CPS 1-888-767-2445 AND AYSO HQ 1-800-872-2976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457200" y="43434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Mike Gonzales · ayso206.soccer.cvpa@gmail.com · (520) 333-6174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GAMECHANGER APP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320040" y="1097280"/>
            <a:ext cx="5303520" cy="3749040"/>
          </a:xfrm>
          <a:prstGeom prst="rect">
            <a:avLst/>
          </a:prstGeom>
          <a:solidFill>
            <a:srgbClr val="0A2240">
              <a:alpha val="4000"/>
            </a:srgbClr>
          </a:solidFill>
          <a:ln w="6350">
            <a:solidFill>
              <a:srgbClr val="CBD5E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8912" y="1325880"/>
            <a:ext cx="566928" cy="566928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362456"/>
            <a:ext cx="438912" cy="4389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15568" y="1289304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Team Messaging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115568" y="1618488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Direct channel to all parents and players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8912" y="2194560"/>
            <a:ext cx="566928" cy="566928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31136"/>
            <a:ext cx="438912" cy="4389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15568" y="2157984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Game &amp; Practice Schedules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1115568" y="2487168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Map location, field numbers, reminders, RSVP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38912" y="3063240"/>
            <a:ext cx="566928" cy="566928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099816"/>
            <a:ext cx="438912" cy="4389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15568" y="3026664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Auto Reminders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1115568" y="3355848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Automatic game-day alerts sent for you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438912" y="3931920"/>
            <a:ext cx="566928" cy="566928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968496"/>
            <a:ext cx="438912" cy="4389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15568" y="3895344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Multi-Team Support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1115568" y="4224528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Perfect for coaches and parents on multiple teams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5806440" y="1097280"/>
            <a:ext cx="3017520" cy="37490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5806440" y="11430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FREE</a:t>
            </a:r>
            <a:endParaRPr lang="en-US" sz="3200" dirty="0"/>
          </a:p>
        </p:txBody>
      </p:sp>
      <p:sp>
        <p:nvSpPr>
          <p:cNvPr id="23" name="Text 17"/>
          <p:cNvSpPr/>
          <p:nvPr/>
        </p:nvSpPr>
        <p:spPr>
          <a:xfrm>
            <a:off x="5897880" y="178308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to Get Started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5943600" y="2331720"/>
            <a:ext cx="292608" cy="292608"/>
          </a:xfrm>
          <a:prstGeom prst="ellipse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5943600" y="2331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6327648" y="2267712"/>
            <a:ext cx="23591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Download GameChanger app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5943600" y="2898648"/>
            <a:ext cx="292608" cy="292608"/>
          </a:xfrm>
          <a:prstGeom prst="ellipse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5943600" y="28986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29" name="Text 23"/>
          <p:cNvSpPr/>
          <p:nvPr/>
        </p:nvSpPr>
        <p:spPr>
          <a:xfrm>
            <a:off x="6327648" y="2834640"/>
            <a:ext cx="23591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Create account with your AYSO email</a:t>
            </a:r>
            <a:endParaRPr lang="en-US" sz="1100" dirty="0"/>
          </a:p>
        </p:txBody>
      </p:sp>
      <p:sp>
        <p:nvSpPr>
          <p:cNvPr id="30" name="Shape 24"/>
          <p:cNvSpPr/>
          <p:nvPr/>
        </p:nvSpPr>
        <p:spPr>
          <a:xfrm>
            <a:off x="5943600" y="3465576"/>
            <a:ext cx="292608" cy="292608"/>
          </a:xfrm>
          <a:prstGeom prst="ellipse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5943600" y="3465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6327648" y="3401568"/>
            <a:ext cx="23591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Set up your team</a:t>
            </a:r>
            <a:endParaRPr lang="en-US" sz="1100" dirty="0"/>
          </a:p>
        </p:txBody>
      </p:sp>
      <p:sp>
        <p:nvSpPr>
          <p:cNvPr id="33" name="Shape 27"/>
          <p:cNvSpPr/>
          <p:nvPr/>
        </p:nvSpPr>
        <p:spPr>
          <a:xfrm>
            <a:off x="5943600" y="4032504"/>
            <a:ext cx="292608" cy="292608"/>
          </a:xfrm>
          <a:prstGeom prst="ellipse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5943600" y="40325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35" name="Text 29"/>
          <p:cNvSpPr/>
          <p:nvPr/>
        </p:nvSpPr>
        <p:spPr>
          <a:xfrm>
            <a:off x="6327648" y="3968496"/>
            <a:ext cx="23591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Add your roster &amp; schedule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IMPORTANT DATES — FALL 2026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20040" y="1115568"/>
            <a:ext cx="4160520" cy="1078992"/>
          </a:xfrm>
          <a:prstGeom prst="rect">
            <a:avLst/>
          </a:prstGeom>
          <a:solidFill>
            <a:srgbClr val="FFFFFF"/>
          </a:solidFill>
          <a:ln w="889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115568"/>
            <a:ext cx="1325880" cy="1078992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389888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Sept 2</a:t>
            </a:r>
            <a:endParaRPr lang="en-US" sz="16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161288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83080" y="134416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Training Start Date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754880" y="1115568"/>
            <a:ext cx="4160520" cy="1078992"/>
          </a:xfrm>
          <a:prstGeom prst="rect">
            <a:avLst/>
          </a:prstGeom>
          <a:solidFill>
            <a:srgbClr val="FFFFFF"/>
          </a:solidFill>
          <a:ln w="889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54880" y="1115568"/>
            <a:ext cx="1325880" cy="1078992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54880" y="1389888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Sept 6</a:t>
            </a:r>
            <a:endParaRPr lang="en-US" sz="16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0" y="1161288"/>
            <a:ext cx="384048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17920" y="134416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Coaches' Clinics — Tucson Soccer Center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320040" y="2377440"/>
            <a:ext cx="4160520" cy="1078992"/>
          </a:xfrm>
          <a:prstGeom prst="rect">
            <a:avLst/>
          </a:prstGeom>
          <a:solidFill>
            <a:srgbClr val="FFFFFF"/>
          </a:solidFill>
          <a:ln w="889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" y="2377440"/>
            <a:ext cx="1325880" cy="1078992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320040" y="265176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Sept 8</a:t>
            </a:r>
            <a:endParaRPr lang="en-US" sz="16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423160"/>
            <a:ext cx="384048" cy="38404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783080" y="260604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Team Banner Deadline (8 AM)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4754880" y="2377440"/>
            <a:ext cx="4160520" cy="1078992"/>
          </a:xfrm>
          <a:prstGeom prst="rect">
            <a:avLst/>
          </a:prstGeom>
          <a:solidFill>
            <a:srgbClr val="FFFFFF"/>
          </a:solidFill>
          <a:ln w="889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754880" y="2377440"/>
            <a:ext cx="1325880" cy="1078992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4754880" y="265176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Sept 13</a:t>
            </a:r>
            <a:endParaRPr lang="en-US" sz="16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2423160"/>
            <a:ext cx="384048" cy="38404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217920" y="260604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First Game Day! 🎉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320040" y="3639312"/>
            <a:ext cx="4160520" cy="1078992"/>
          </a:xfrm>
          <a:prstGeom prst="rect">
            <a:avLst/>
          </a:prstGeom>
          <a:solidFill>
            <a:srgbClr val="FFFFFF"/>
          </a:solidFill>
          <a:ln w="889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20040" y="3639312"/>
            <a:ext cx="1325880" cy="1078992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320040" y="3913632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Sept 27</a:t>
            </a:r>
            <a:endParaRPr lang="en-US" sz="160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3685032"/>
            <a:ext cx="384048" cy="38404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783080" y="3867912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Team Sponsor Deadline</a:t>
            </a:r>
            <a:endParaRPr lang="en-US" sz="1300" dirty="0"/>
          </a:p>
        </p:txBody>
      </p:sp>
      <p:sp>
        <p:nvSpPr>
          <p:cNvPr id="29" name="Shape 22"/>
          <p:cNvSpPr/>
          <p:nvPr/>
        </p:nvSpPr>
        <p:spPr>
          <a:xfrm>
            <a:off x="4754880" y="3639312"/>
            <a:ext cx="4160520" cy="1078992"/>
          </a:xfrm>
          <a:prstGeom prst="rect">
            <a:avLst/>
          </a:prstGeom>
          <a:solidFill>
            <a:srgbClr val="FFFFFF"/>
          </a:solidFill>
          <a:ln w="8890">
            <a:solidFill>
              <a:srgbClr val="E0E0E0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4754880" y="3639312"/>
            <a:ext cx="1325880" cy="1078992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1" name="Text 24"/>
          <p:cNvSpPr/>
          <p:nvPr/>
        </p:nvSpPr>
        <p:spPr>
          <a:xfrm>
            <a:off x="4754880" y="3913632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Oct 4</a:t>
            </a:r>
            <a:endParaRPr lang="en-US" sz="1600" dirty="0"/>
          </a:p>
        </p:txBody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080" y="3685032"/>
            <a:ext cx="384048" cy="38404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6217920" y="3867912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Fall Break — No Games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COACHING PHILOSOPHY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Words matter. Approach matters. Impact is everything.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3977640" cy="251460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20700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PPP  ✓  GOOD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6400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82880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Play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234440" y="184708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Small-sided games, fun first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02920" y="2423160"/>
            <a:ext cx="6400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" y="2423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Practice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234440" y="2441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Short focused skill activities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02920" y="3017520"/>
            <a:ext cx="6400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0175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Play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234440" y="3035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Back to a game context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00600" y="1207008"/>
            <a:ext cx="3977640" cy="25146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800600" y="120700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LLL  ✗  AVOID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4937760" y="1828800"/>
            <a:ext cx="640080" cy="411480"/>
          </a:xfrm>
          <a:prstGeom prst="ellipse">
            <a:avLst/>
          </a:prstGeom>
          <a:solidFill>
            <a:srgbClr val="7B0000"/>
          </a:solidFill>
          <a:ln w="12700">
            <a:solidFill>
              <a:srgbClr val="7B00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37760" y="182880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Lines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69280" y="184708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D0D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Long waits, bored players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937760" y="2423160"/>
            <a:ext cx="640080" cy="411480"/>
          </a:xfrm>
          <a:prstGeom prst="ellipse">
            <a:avLst/>
          </a:prstGeom>
          <a:solidFill>
            <a:srgbClr val="7B0000"/>
          </a:solidFill>
          <a:ln w="12700">
            <a:solidFill>
              <a:srgbClr val="7B00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37760" y="2423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Lectures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669280" y="2441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D0D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One-way talking at kids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937760" y="3017520"/>
            <a:ext cx="640080" cy="411480"/>
          </a:xfrm>
          <a:prstGeom prst="ellipse">
            <a:avLst/>
          </a:prstGeom>
          <a:solidFill>
            <a:srgbClr val="7B0000"/>
          </a:solidFill>
          <a:ln w="12700">
            <a:solidFill>
              <a:srgbClr val="7B00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37760" y="30175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Laps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669280" y="3035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D0D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Punishment disguised as training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65760" y="3886200"/>
            <a:ext cx="8412480" cy="960120"/>
          </a:xfrm>
          <a:prstGeom prst="rect">
            <a:avLst/>
          </a:prstGeom>
          <a:solidFill>
            <a:srgbClr val="FFFFFF">
              <a:alpha val="90000"/>
            </a:srgbClr>
          </a:solidFill>
          <a:ln w="19050">
            <a:solidFill>
              <a:srgbClr val="F5A62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395020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"Training"</a:t>
            </a:r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not 'Practice'   ·   </a:t>
            </a:r>
            <a:pPr algn="ctr" indent="0" marL="0">
              <a:buNone/>
            </a:pPr>
            <a:r>
              <a:rPr lang="en-US" sz="13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"Activities"</a:t>
            </a:r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not 'Drills'   ·   Use the coach WhatsApp group for tips, help &amp; support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TEAM MEETING &amp; FIELD POLICIES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20040" y="1051560"/>
            <a:ext cx="4160520" cy="38404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1051560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FIRST TEAM MEETING CHECKLIST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47472" y="1600200"/>
            <a:ext cx="292608" cy="29260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" y="16002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49808" y="1554480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Contact parents by Aug 31st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7472" y="2093976"/>
            <a:ext cx="292608" cy="29260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" y="20939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49808" y="2048256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Hold meeting before/after 1st training session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47472" y="2587752"/>
            <a:ext cx="292608" cy="29260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" y="258775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49808" y="2542032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Recruit Assistant Coach &amp; Team Parent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47472" y="3081528"/>
            <a:ext cx="292608" cy="29260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7472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49808" y="3035808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Distribute soccer balls (mark with name + number)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47472" y="3575304"/>
            <a:ext cx="292608" cy="29260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7472" y="35753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49808" y="3529584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Hold onto uniforms until needed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47472" y="4069080"/>
            <a:ext cx="292608" cy="29260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47472" y="4069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9808" y="4023360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Notify Registrar immediately if a parent is unreachable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663440" y="1051560"/>
            <a:ext cx="4160520" cy="38404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63440" y="1051560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FIELD POLICIES TO SHARE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81728" y="1600200"/>
            <a:ext cx="420624" cy="384048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81728" y="1600200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⚡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193792" y="16002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Lightning: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144768" y="160020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Cancel if within 10 miles or thunder heard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81728" y="2157984"/>
            <a:ext cx="420624" cy="384048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81728" y="2157984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🐾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193792" y="2157984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 Pets: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144768" y="2157984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animals at games or training sessions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681728" y="2715768"/>
            <a:ext cx="420624" cy="384048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81728" y="2715768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🌧️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193792" y="271576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Rain/Wet: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144768" y="271576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County/Marana closes fields — watch website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681728" y="3273552"/>
            <a:ext cx="420624" cy="384048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681728" y="3273552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🌡️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5193792" y="327355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Heat: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144768" y="32735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Zelus WBGT app — follow its guidance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681728" y="3831336"/>
            <a:ext cx="420624" cy="384048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681728" y="3831336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🗑️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193792" y="383133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Tidy Field: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6144768" y="383133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Pick up ALL trash after every session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SPONSORSHIP &amp; TEAM BANNERS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320040" y="1078992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SPONSORSHIP LEVELS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20040" y="1572768"/>
            <a:ext cx="4069080" cy="713232"/>
          </a:xfrm>
          <a:prstGeom prst="rect">
            <a:avLst/>
          </a:prstGeom>
          <a:solidFill>
            <a:srgbClr val="5DADE2"/>
          </a:solidFill>
          <a:ln w="12700">
            <a:solidFill>
              <a:srgbClr val="5DADE2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20040" y="16916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Diamond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2651760" y="1618488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End of Season Plaque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Website Recognition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2414016"/>
            <a:ext cx="4069080" cy="713232"/>
          </a:xfrm>
          <a:prstGeom prst="rect">
            <a:avLst/>
          </a:prstGeom>
          <a:solidFill>
            <a:srgbClr val="AAB7B8"/>
          </a:solidFill>
          <a:ln w="12700">
            <a:solidFill>
              <a:srgbClr val="AAB7B8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0040" y="253288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Platinum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651760" y="2459736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End of Season Plaque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Website Recognition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0040" y="3255264"/>
            <a:ext cx="4069080" cy="71323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20040" y="3374136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Gold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651760" y="3300984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End of Season Plaque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Website Recognition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20040" y="4187952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Morgan Monreal · AYSO206teamsponsors@gmail.com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663440" y="1078992"/>
            <a:ext cx="4160520" cy="38404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1078992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TEAM BANNER GUIDE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09160" y="1572768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C039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📅  Deadline: September 8, 2026 by 8 AM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709160" y="2066544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✏️   Check all player names are spelled correctly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709160" y="2560320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🏷️   Include: Head Coach last name + division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4709160" y="3054096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💻  Must use computer (not mobile device)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709160" y="3547872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📦  Two pick-up dates — send someone with ID info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709160" y="4041648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📧  Leslie Dawson · leslie.dawson415@gmail.com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4709160" y="4535424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📞  (520) 668-0192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FIELDS &amp; TRAINING SESSIONS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2697480" cy="192024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170432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6U &amp; 8U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1764792"/>
            <a:ext cx="1965960" cy="36576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87452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session / week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65760" y="233172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Max 1 hour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291840" y="1097280"/>
            <a:ext cx="2697480" cy="1920240"/>
          </a:xfrm>
          <a:prstGeom prst="rect">
            <a:avLst/>
          </a:prstGeom>
          <a:solidFill>
            <a:srgbClr val="0A2240"/>
          </a:solidFill>
          <a:ln w="12700">
            <a:solidFill>
              <a:srgbClr val="0A224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91840" y="1170432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10U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657600" y="1764792"/>
            <a:ext cx="1965960" cy="36576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91840" y="187452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sessions / week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291840" y="233172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Max 1 hour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17920" y="1097280"/>
            <a:ext cx="2697480" cy="1920240"/>
          </a:xfrm>
          <a:prstGeom prst="rect">
            <a:avLst/>
          </a:prstGeom>
          <a:solidFill>
            <a:srgbClr val="7B3F9E"/>
          </a:solidFill>
          <a:ln w="12700">
            <a:solidFill>
              <a:srgbClr val="7B3F9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217920" y="1170432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12U &amp; above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83680" y="1764792"/>
            <a:ext cx="1965960" cy="36576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0" y="187452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sessions / week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17920" y="233172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Max 1.5 hours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20040" y="3154680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FIELD SIGN-UP RULES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347472" y="3611880"/>
            <a:ext cx="201168" cy="29260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9359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Selection order: (1) Board members   (2) Multi-team coaches   (3) By division &amp; number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7472" y="3995928"/>
            <a:ext cx="201168" cy="29260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7764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Sign with coach LAST NAME and division  (e.g. Pfau 10UG) in PENCIL ONLY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47472" y="4379976"/>
            <a:ext cx="201168" cy="29260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361688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Note: most fields have multiple teams at the same time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47472" y="4764024"/>
            <a:ext cx="201168" cy="29260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745736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Take a photo of the sign-up so you remember your time &amp; location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320040" y="480060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A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Field layouts: ayso206.org   ·   Contact Kathy McCarthy for field changes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BEFORE YOU LEAVE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320040" y="1097280"/>
            <a:ext cx="1965960" cy="265176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1188720"/>
            <a:ext cx="868680" cy="8686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1887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176272"/>
            <a:ext cx="685800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20040" y="292608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Sign In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11480" y="333756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D0F0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Leave your cell number for text updates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2496312" y="1097280"/>
            <a:ext cx="1965960" cy="265176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044952" y="1188720"/>
            <a:ext cx="868680" cy="8686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044952" y="11887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6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392" y="2176272"/>
            <a:ext cx="685800" cy="6858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496312" y="292608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Pick Up Roster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2587752" y="333756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D0F0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Grab your team roster from the sign-in table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4672584" y="1097280"/>
            <a:ext cx="1965960" cy="265176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221224" y="1188720"/>
            <a:ext cx="868680" cy="8686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221224" y="11887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6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664" y="2176272"/>
            <a:ext cx="685800" cy="6858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672584" y="292608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Field Sign-Up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4764024" y="333756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D0F0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Reserve your training field and times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6848856" y="1097280"/>
            <a:ext cx="1965960" cy="265176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397496" y="1188720"/>
            <a:ext cx="868680" cy="8686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397496" y="11887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600" dirty="0"/>
          </a:p>
        </p:txBody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936" y="2176272"/>
            <a:ext cx="685800" cy="6858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848856" y="292608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Collect Equipment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6940296" y="333756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D0F0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Soccer balls, uniforms — check everything off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1371600" y="3931920"/>
            <a:ext cx="6400800" cy="9144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1371600" y="4005072"/>
            <a:ext cx="6400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24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Coach Resources: bit.ly/206coach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474720"/>
            <a:ext cx="9144000" cy="1673352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9040" y="274320"/>
            <a:ext cx="1645920" cy="1645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938528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LET'S HAVE A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457200" y="265176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5A6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GREAT SEASON!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457200" y="3657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AYSO Region 206  ·  Fall 2026  ·  ayso206.org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" y="4663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224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Questions? Reach out to Coach Admin: John Parkin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AYSO 206 — Coaches Meeting Fall 2026</dc:title>
  <dc:subject>PptxGenJS Presentation</dc:subject>
  <dc:creator>PptxGenJS</dc:creator>
  <cp:lastModifiedBy>PptxGenJS</cp:lastModifiedBy>
  <cp:revision>1</cp:revision>
  <dcterms:created xsi:type="dcterms:W3CDTF">2026-05-14T16:19:43Z</dcterms:created>
  <dcterms:modified xsi:type="dcterms:W3CDTF">2026-05-14T16:19:43Z</dcterms:modified>
</cp:coreProperties>
</file>